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  <p:sldMasterId id="2147483708" r:id="rId2"/>
  </p:sldMasterIdLst>
  <p:notesMasterIdLst>
    <p:notesMasterId r:id="rId21"/>
  </p:notesMasterIdLst>
  <p:handoutMasterIdLst>
    <p:handoutMasterId r:id="rId22"/>
  </p:handoutMasterIdLst>
  <p:sldIdLst>
    <p:sldId id="257" r:id="rId3"/>
    <p:sldId id="322" r:id="rId4"/>
    <p:sldId id="276" r:id="rId5"/>
    <p:sldId id="258" r:id="rId6"/>
    <p:sldId id="305" r:id="rId7"/>
    <p:sldId id="306" r:id="rId8"/>
    <p:sldId id="308" r:id="rId9"/>
    <p:sldId id="307" r:id="rId10"/>
    <p:sldId id="259" r:id="rId11"/>
    <p:sldId id="320" r:id="rId12"/>
    <p:sldId id="275" r:id="rId13"/>
    <p:sldId id="278" r:id="rId14"/>
    <p:sldId id="279" r:id="rId15"/>
    <p:sldId id="260" r:id="rId16"/>
    <p:sldId id="321" r:id="rId17"/>
    <p:sldId id="313" r:id="rId18"/>
    <p:sldId id="309" r:id="rId19"/>
    <p:sldId id="318" r:id="rId20"/>
  </p:sldIdLst>
  <p:sldSz cx="9144000" cy="6858000" type="screen4x3"/>
  <p:notesSz cx="6669088" cy="992822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1" autoAdjust="0"/>
    <p:restoredTop sz="94671" autoAdjust="0"/>
  </p:normalViewPr>
  <p:slideViewPr>
    <p:cSldViewPr>
      <p:cViewPr varScale="1">
        <p:scale>
          <a:sx n="99" d="100"/>
          <a:sy n="99" d="100"/>
        </p:scale>
        <p:origin x="-3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AF7A1E-9CE8-4185-97D9-70A6307A442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64D35B97-F59B-4068-972B-03725D789CDE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30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จัดกิจกรรมสอดแทรกไปตามเนื้อหาที่เกี่ยวข้องในคาบเรียน</a:t>
          </a:r>
        </a:p>
      </dgm:t>
    </dgm:pt>
    <dgm:pt modelId="{F711499B-F024-4EAD-B12A-F0D68FEFBA63}" type="parTrans" cxnId="{D1B5BAA2-7ACB-4F09-AD3B-4634AB8207AC}">
      <dgm:prSet/>
      <dgm:spPr/>
      <dgm:t>
        <a:bodyPr/>
        <a:lstStyle/>
        <a:p>
          <a:endParaRPr lang="th-TH"/>
        </a:p>
      </dgm:t>
    </dgm:pt>
    <dgm:pt modelId="{CD7AA85C-0737-4F63-847C-EE71934BB06B}" type="sibTrans" cxnId="{D1B5BAA2-7ACB-4F09-AD3B-4634AB8207AC}">
      <dgm:prSet/>
      <dgm:spPr/>
      <dgm:t>
        <a:bodyPr/>
        <a:lstStyle/>
        <a:p>
          <a:endParaRPr lang="th-TH"/>
        </a:p>
      </dgm:t>
    </dgm:pt>
    <dgm:pt modelId="{F4895FAD-6A01-4B74-9D60-80D1B5573E1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30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จัดกิจกรรมไว้ในรายวิชาเพิ่มเติม</a:t>
          </a:r>
          <a:r>
            <a:rPr lang="en-US" sz="30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/</a:t>
          </a:r>
          <a:r>
            <a:rPr lang="th-TH" sz="30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เลือกเสรี</a:t>
          </a:r>
        </a:p>
      </dgm:t>
    </dgm:pt>
    <dgm:pt modelId="{A3480676-DAD8-4C7D-8652-71D509DD31C0}" type="parTrans" cxnId="{858A147B-DCE0-474A-9D4E-A4D35074841E}">
      <dgm:prSet/>
      <dgm:spPr/>
      <dgm:t>
        <a:bodyPr/>
        <a:lstStyle/>
        <a:p>
          <a:endParaRPr lang="th-TH"/>
        </a:p>
      </dgm:t>
    </dgm:pt>
    <dgm:pt modelId="{C831D34F-E2F1-4750-9209-2838F56691D6}" type="sibTrans" cxnId="{858A147B-DCE0-474A-9D4E-A4D35074841E}">
      <dgm:prSet/>
      <dgm:spPr/>
      <dgm:t>
        <a:bodyPr/>
        <a:lstStyle/>
        <a:p>
          <a:endParaRPr lang="th-TH"/>
        </a:p>
      </dgm:t>
    </dgm:pt>
    <dgm:pt modelId="{75282FDC-D644-467B-970D-0FA6F913002E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30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จัดกิจกรรมไว้ในกลุ่มกิจกรรมนอกชั้นเรียน</a:t>
          </a:r>
        </a:p>
      </dgm:t>
    </dgm:pt>
    <dgm:pt modelId="{69599B87-1470-4187-B05A-CB66B4E79BB0}" type="parTrans" cxnId="{4FFF5D0A-B986-4861-8DA3-A8E2D6C9ECDD}">
      <dgm:prSet/>
      <dgm:spPr/>
      <dgm:t>
        <a:bodyPr/>
        <a:lstStyle/>
        <a:p>
          <a:endParaRPr lang="th-TH"/>
        </a:p>
      </dgm:t>
    </dgm:pt>
    <dgm:pt modelId="{766A7471-0A57-4EB8-91FB-52F5B3850115}" type="sibTrans" cxnId="{4FFF5D0A-B986-4861-8DA3-A8E2D6C9ECDD}">
      <dgm:prSet/>
      <dgm:spPr/>
      <dgm:t>
        <a:bodyPr/>
        <a:lstStyle/>
        <a:p>
          <a:endParaRPr lang="th-TH"/>
        </a:p>
      </dgm:t>
    </dgm:pt>
    <dgm:pt modelId="{C0BC4A7E-A029-414C-A970-C3DCFFA346DA}" type="pres">
      <dgm:prSet presAssocID="{9BAF7A1E-9CE8-4185-97D9-70A6307A442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h-TH"/>
        </a:p>
      </dgm:t>
    </dgm:pt>
    <dgm:pt modelId="{25059F75-6C3B-47B0-A836-FC796527610B}" type="pres">
      <dgm:prSet presAssocID="{9BAF7A1E-9CE8-4185-97D9-70A6307A442B}" presName="Name1" presStyleCnt="0"/>
      <dgm:spPr/>
    </dgm:pt>
    <dgm:pt modelId="{4791A8CC-FDD8-4809-8118-869F176D38E9}" type="pres">
      <dgm:prSet presAssocID="{9BAF7A1E-9CE8-4185-97D9-70A6307A442B}" presName="cycle" presStyleCnt="0"/>
      <dgm:spPr/>
    </dgm:pt>
    <dgm:pt modelId="{6A73AED6-C593-43E9-B1DE-88205D4BEFD9}" type="pres">
      <dgm:prSet presAssocID="{9BAF7A1E-9CE8-4185-97D9-70A6307A442B}" presName="srcNode" presStyleLbl="node1" presStyleIdx="0" presStyleCnt="3"/>
      <dgm:spPr/>
    </dgm:pt>
    <dgm:pt modelId="{5BBB7600-0D00-46E9-9EFD-FBA6233D08F9}" type="pres">
      <dgm:prSet presAssocID="{9BAF7A1E-9CE8-4185-97D9-70A6307A442B}" presName="conn" presStyleLbl="parChTrans1D2" presStyleIdx="0" presStyleCnt="1"/>
      <dgm:spPr/>
      <dgm:t>
        <a:bodyPr/>
        <a:lstStyle/>
        <a:p>
          <a:endParaRPr lang="th-TH"/>
        </a:p>
      </dgm:t>
    </dgm:pt>
    <dgm:pt modelId="{9424CBF8-B0D2-4739-9340-5CB6765F3BA3}" type="pres">
      <dgm:prSet presAssocID="{9BAF7A1E-9CE8-4185-97D9-70A6307A442B}" presName="extraNode" presStyleLbl="node1" presStyleIdx="0" presStyleCnt="3"/>
      <dgm:spPr/>
    </dgm:pt>
    <dgm:pt modelId="{48180706-6219-4950-BD9D-19B7820EDC89}" type="pres">
      <dgm:prSet presAssocID="{9BAF7A1E-9CE8-4185-97D9-70A6307A442B}" presName="dstNode" presStyleLbl="node1" presStyleIdx="0" presStyleCnt="3"/>
      <dgm:spPr/>
    </dgm:pt>
    <dgm:pt modelId="{D20F10CC-2BDC-4BE2-8A00-3E420CE625CB}" type="pres">
      <dgm:prSet presAssocID="{64D35B97-F59B-4068-972B-03725D789CDE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4EF0C2C-22D2-439D-BC35-C911A2C03BBF}" type="pres">
      <dgm:prSet presAssocID="{64D35B97-F59B-4068-972B-03725D789CDE}" presName="accent_1" presStyleCnt="0"/>
      <dgm:spPr/>
    </dgm:pt>
    <dgm:pt modelId="{F4CA5082-34D8-409D-9837-E78AAEFF8336}" type="pres">
      <dgm:prSet presAssocID="{64D35B97-F59B-4068-972B-03725D789CDE}" presName="accentRepeatNode" presStyleLbl="solidFgAcc1" presStyleIdx="0" presStyleCnt="3"/>
      <dgm:spPr/>
    </dgm:pt>
    <dgm:pt modelId="{539BEC82-597C-4746-B5B8-DC3E3DF1CB4A}" type="pres">
      <dgm:prSet presAssocID="{F4895FAD-6A01-4B74-9D60-80D1B5573E19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44A430F-DDAC-4EFB-846A-8AD8AD8B9F42}" type="pres">
      <dgm:prSet presAssocID="{F4895FAD-6A01-4B74-9D60-80D1B5573E19}" presName="accent_2" presStyleCnt="0"/>
      <dgm:spPr/>
    </dgm:pt>
    <dgm:pt modelId="{9355CE7E-0848-44F2-9DA0-47335B4164D2}" type="pres">
      <dgm:prSet presAssocID="{F4895FAD-6A01-4B74-9D60-80D1B5573E19}" presName="accentRepeatNode" presStyleLbl="solidFgAcc1" presStyleIdx="1" presStyleCnt="3"/>
      <dgm:spPr/>
    </dgm:pt>
    <dgm:pt modelId="{5D49F0F7-8679-477F-853F-474A825CB5E5}" type="pres">
      <dgm:prSet presAssocID="{75282FDC-D644-467B-970D-0FA6F913002E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876904F-73F8-4A7D-BCDC-1C840DEE8706}" type="pres">
      <dgm:prSet presAssocID="{75282FDC-D644-467B-970D-0FA6F913002E}" presName="accent_3" presStyleCnt="0"/>
      <dgm:spPr/>
    </dgm:pt>
    <dgm:pt modelId="{2ACBA4A4-7C6C-430F-BCBE-58CECC70C51C}" type="pres">
      <dgm:prSet presAssocID="{75282FDC-D644-467B-970D-0FA6F913002E}" presName="accentRepeatNode" presStyleLbl="solidFgAcc1" presStyleIdx="2" presStyleCnt="3"/>
      <dgm:spPr/>
    </dgm:pt>
  </dgm:ptLst>
  <dgm:cxnLst>
    <dgm:cxn modelId="{858A147B-DCE0-474A-9D4E-A4D35074841E}" srcId="{9BAF7A1E-9CE8-4185-97D9-70A6307A442B}" destId="{F4895FAD-6A01-4B74-9D60-80D1B5573E19}" srcOrd="1" destOrd="0" parTransId="{A3480676-DAD8-4C7D-8652-71D509DD31C0}" sibTransId="{C831D34F-E2F1-4750-9209-2838F56691D6}"/>
    <dgm:cxn modelId="{D1B5BAA2-7ACB-4F09-AD3B-4634AB8207AC}" srcId="{9BAF7A1E-9CE8-4185-97D9-70A6307A442B}" destId="{64D35B97-F59B-4068-972B-03725D789CDE}" srcOrd="0" destOrd="0" parTransId="{F711499B-F024-4EAD-B12A-F0D68FEFBA63}" sibTransId="{CD7AA85C-0737-4F63-847C-EE71934BB06B}"/>
    <dgm:cxn modelId="{28D90449-6315-4244-B7CE-77839809816E}" type="presOf" srcId="{F4895FAD-6A01-4B74-9D60-80D1B5573E19}" destId="{539BEC82-597C-4746-B5B8-DC3E3DF1CB4A}" srcOrd="0" destOrd="0" presId="urn:microsoft.com/office/officeart/2008/layout/VerticalCurvedList"/>
    <dgm:cxn modelId="{C811D57B-1C90-4FD4-A1E8-2D88E7B83CF3}" type="presOf" srcId="{9BAF7A1E-9CE8-4185-97D9-70A6307A442B}" destId="{C0BC4A7E-A029-414C-A970-C3DCFFA346DA}" srcOrd="0" destOrd="0" presId="urn:microsoft.com/office/officeart/2008/layout/VerticalCurvedList"/>
    <dgm:cxn modelId="{E82B2C19-3B19-452C-97B8-3AEF9FCB61B7}" type="presOf" srcId="{CD7AA85C-0737-4F63-847C-EE71934BB06B}" destId="{5BBB7600-0D00-46E9-9EFD-FBA6233D08F9}" srcOrd="0" destOrd="0" presId="urn:microsoft.com/office/officeart/2008/layout/VerticalCurvedList"/>
    <dgm:cxn modelId="{2273425D-6984-4F9C-A448-76456838301C}" type="presOf" srcId="{64D35B97-F59B-4068-972B-03725D789CDE}" destId="{D20F10CC-2BDC-4BE2-8A00-3E420CE625CB}" srcOrd="0" destOrd="0" presId="urn:microsoft.com/office/officeart/2008/layout/VerticalCurvedList"/>
    <dgm:cxn modelId="{B07D4F3A-61BF-4114-B146-643842865452}" type="presOf" srcId="{75282FDC-D644-467B-970D-0FA6F913002E}" destId="{5D49F0F7-8679-477F-853F-474A825CB5E5}" srcOrd="0" destOrd="0" presId="urn:microsoft.com/office/officeart/2008/layout/VerticalCurvedList"/>
    <dgm:cxn modelId="{4FFF5D0A-B986-4861-8DA3-A8E2D6C9ECDD}" srcId="{9BAF7A1E-9CE8-4185-97D9-70A6307A442B}" destId="{75282FDC-D644-467B-970D-0FA6F913002E}" srcOrd="2" destOrd="0" parTransId="{69599B87-1470-4187-B05A-CB66B4E79BB0}" sibTransId="{766A7471-0A57-4EB8-91FB-52F5B3850115}"/>
    <dgm:cxn modelId="{9E447E32-39A2-4DE9-B113-48A79532F72D}" type="presParOf" srcId="{C0BC4A7E-A029-414C-A970-C3DCFFA346DA}" destId="{25059F75-6C3B-47B0-A836-FC796527610B}" srcOrd="0" destOrd="0" presId="urn:microsoft.com/office/officeart/2008/layout/VerticalCurvedList"/>
    <dgm:cxn modelId="{885DB0B5-2A73-4756-85A9-E6C3B6948A34}" type="presParOf" srcId="{25059F75-6C3B-47B0-A836-FC796527610B}" destId="{4791A8CC-FDD8-4809-8118-869F176D38E9}" srcOrd="0" destOrd="0" presId="urn:microsoft.com/office/officeart/2008/layout/VerticalCurvedList"/>
    <dgm:cxn modelId="{86FED60B-5F9B-470C-81FE-F40C19A0D71D}" type="presParOf" srcId="{4791A8CC-FDD8-4809-8118-869F176D38E9}" destId="{6A73AED6-C593-43E9-B1DE-88205D4BEFD9}" srcOrd="0" destOrd="0" presId="urn:microsoft.com/office/officeart/2008/layout/VerticalCurvedList"/>
    <dgm:cxn modelId="{5C372846-7904-4519-B3BC-DC8838376489}" type="presParOf" srcId="{4791A8CC-FDD8-4809-8118-869F176D38E9}" destId="{5BBB7600-0D00-46E9-9EFD-FBA6233D08F9}" srcOrd="1" destOrd="0" presId="urn:microsoft.com/office/officeart/2008/layout/VerticalCurvedList"/>
    <dgm:cxn modelId="{8FD0C391-65D3-4B45-97DD-DA8226A2F363}" type="presParOf" srcId="{4791A8CC-FDD8-4809-8118-869F176D38E9}" destId="{9424CBF8-B0D2-4739-9340-5CB6765F3BA3}" srcOrd="2" destOrd="0" presId="urn:microsoft.com/office/officeart/2008/layout/VerticalCurvedList"/>
    <dgm:cxn modelId="{0A429EED-4952-4CF3-9DEF-46195E3DE2D7}" type="presParOf" srcId="{4791A8CC-FDD8-4809-8118-869F176D38E9}" destId="{48180706-6219-4950-BD9D-19B7820EDC89}" srcOrd="3" destOrd="0" presId="urn:microsoft.com/office/officeart/2008/layout/VerticalCurvedList"/>
    <dgm:cxn modelId="{C007AE2F-6CFF-43D0-BBEF-8C224E3906C3}" type="presParOf" srcId="{25059F75-6C3B-47B0-A836-FC796527610B}" destId="{D20F10CC-2BDC-4BE2-8A00-3E420CE625CB}" srcOrd="1" destOrd="0" presId="urn:microsoft.com/office/officeart/2008/layout/VerticalCurvedList"/>
    <dgm:cxn modelId="{87DF624C-1628-4449-81ED-99466536DDA5}" type="presParOf" srcId="{25059F75-6C3B-47B0-A836-FC796527610B}" destId="{E4EF0C2C-22D2-439D-BC35-C911A2C03BBF}" srcOrd="2" destOrd="0" presId="urn:microsoft.com/office/officeart/2008/layout/VerticalCurvedList"/>
    <dgm:cxn modelId="{85B8A708-73D8-47E3-A2CD-2A5BFFF4907A}" type="presParOf" srcId="{E4EF0C2C-22D2-439D-BC35-C911A2C03BBF}" destId="{F4CA5082-34D8-409D-9837-E78AAEFF8336}" srcOrd="0" destOrd="0" presId="urn:microsoft.com/office/officeart/2008/layout/VerticalCurvedList"/>
    <dgm:cxn modelId="{C1783B7B-2BE5-4B1B-BE67-902E2F7C7DD1}" type="presParOf" srcId="{25059F75-6C3B-47B0-A836-FC796527610B}" destId="{539BEC82-597C-4746-B5B8-DC3E3DF1CB4A}" srcOrd="3" destOrd="0" presId="urn:microsoft.com/office/officeart/2008/layout/VerticalCurvedList"/>
    <dgm:cxn modelId="{F62A0A0B-B0B0-4D1F-94C4-849DB4EFB6B5}" type="presParOf" srcId="{25059F75-6C3B-47B0-A836-FC796527610B}" destId="{844A430F-DDAC-4EFB-846A-8AD8AD8B9F42}" srcOrd="4" destOrd="0" presId="urn:microsoft.com/office/officeart/2008/layout/VerticalCurvedList"/>
    <dgm:cxn modelId="{70B8F5A4-E0C4-452B-BC08-54AD690D1165}" type="presParOf" srcId="{844A430F-DDAC-4EFB-846A-8AD8AD8B9F42}" destId="{9355CE7E-0848-44F2-9DA0-47335B4164D2}" srcOrd="0" destOrd="0" presId="urn:microsoft.com/office/officeart/2008/layout/VerticalCurvedList"/>
    <dgm:cxn modelId="{05482811-525B-44B4-A802-F4D8BCA07C39}" type="presParOf" srcId="{25059F75-6C3B-47B0-A836-FC796527610B}" destId="{5D49F0F7-8679-477F-853F-474A825CB5E5}" srcOrd="5" destOrd="0" presId="urn:microsoft.com/office/officeart/2008/layout/VerticalCurvedList"/>
    <dgm:cxn modelId="{448141BC-17D7-4760-992E-02B34FD25253}" type="presParOf" srcId="{25059F75-6C3B-47B0-A836-FC796527610B}" destId="{C876904F-73F8-4A7D-BCDC-1C840DEE8706}" srcOrd="6" destOrd="0" presId="urn:microsoft.com/office/officeart/2008/layout/VerticalCurvedList"/>
    <dgm:cxn modelId="{5A34A24D-391B-4955-A213-7EA98A26A177}" type="presParOf" srcId="{C876904F-73F8-4A7D-BCDC-1C840DEE8706}" destId="{2ACBA4A4-7C6C-430F-BCBE-58CECC70C51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B7600-0D00-46E9-9EFD-FBA6233D08F9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F10CC-2BDC-4BE2-8A00-3E420CE625CB}">
      <dsp:nvSpPr>
        <dsp:cNvPr id="0" name=""/>
        <dsp:cNvSpPr/>
      </dsp:nvSpPr>
      <dsp:spPr>
        <a:xfrm>
          <a:off x="564979" y="406400"/>
          <a:ext cx="7012681" cy="8128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3000" kern="12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จัดกิจกรรมสอดแทรกไปตามเนื้อหาที่เกี่ยวข้องในคาบเรียน</a:t>
          </a:r>
        </a:p>
      </dsp:txBody>
      <dsp:txXfrm>
        <a:off x="564979" y="406400"/>
        <a:ext cx="7012681" cy="812800"/>
      </dsp:txXfrm>
    </dsp:sp>
    <dsp:sp modelId="{F4CA5082-34D8-409D-9837-E78AAEFF8336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BEC82-597C-4746-B5B8-DC3E3DF1CB4A}">
      <dsp:nvSpPr>
        <dsp:cNvPr id="0" name=""/>
        <dsp:cNvSpPr/>
      </dsp:nvSpPr>
      <dsp:spPr>
        <a:xfrm>
          <a:off x="860432" y="1625599"/>
          <a:ext cx="6717228" cy="8128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3000" kern="12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จัดกิจกรรมไว้ในรายวิชาเพิ่มเติม</a:t>
          </a:r>
          <a:r>
            <a:rPr lang="en-US" sz="3000" kern="12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/</a:t>
          </a:r>
          <a:r>
            <a:rPr lang="th-TH" sz="3000" kern="12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เลือกเสรี</a:t>
          </a:r>
        </a:p>
      </dsp:txBody>
      <dsp:txXfrm>
        <a:off x="860432" y="1625599"/>
        <a:ext cx="6717228" cy="812800"/>
      </dsp:txXfrm>
    </dsp:sp>
    <dsp:sp modelId="{9355CE7E-0848-44F2-9DA0-47335B4164D2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49F0F7-8679-477F-853F-474A825CB5E5}">
      <dsp:nvSpPr>
        <dsp:cNvPr id="0" name=""/>
        <dsp:cNvSpPr/>
      </dsp:nvSpPr>
      <dsp:spPr>
        <a:xfrm>
          <a:off x="564979" y="2844800"/>
          <a:ext cx="7012681" cy="8128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3000" kern="12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จัดกิจกรรมไว้ในกลุ่มกิจกรรมนอกชั้นเรียน</a:t>
          </a:r>
        </a:p>
      </dsp:txBody>
      <dsp:txXfrm>
        <a:off x="564979" y="2844800"/>
        <a:ext cx="7012681" cy="812800"/>
      </dsp:txXfrm>
    </dsp:sp>
    <dsp:sp modelId="{2ACBA4A4-7C6C-430F-BCBE-58CECC70C51C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CD943-C2AB-4BAC-8D7C-F36F9A8A8948}" type="datetimeFigureOut">
              <a:rPr lang="th-TH" smtClean="0"/>
              <a:t>18/05/59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88907-5C01-4E77-B00B-F394F19402B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01301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9CE0A-6207-4EEB-9C2B-89F3E7297244}" type="datetimeFigureOut">
              <a:rPr lang="th-TH" smtClean="0"/>
              <a:pPr/>
              <a:t>18/05/59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AA130-2293-48EB-BB7C-17586783601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26004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5231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73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9F39-3421-4E31-BFB9-3B20C07C403A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4E154-CA66-4773-95AE-88F2C0755A1E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3A56-7FEB-44AE-97B1-674E4946F88C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758C-E7B3-40D5-B37B-6E821F3C20AB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A8F00-544A-4941-A033-8ECBECFFB021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EFD4-AA83-456C-B073-DB6847EC5A43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FD666-F1D9-4D55-8CD4-E39C08CD376E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AFC6-0BDA-4522-828E-08C36439A013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9691-69A9-4DDA-8400-A4AB131328FC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9B2F4-702B-4EA8-8976-3CD513666C4B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72D77-EF50-4A75-948E-E1C941435113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0A53-F7A4-4A2D-857F-1DB3F4193212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2AE76-C79B-4B2C-8EDA-C1050DDB49F1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2B212-0A52-4DC9-8DE8-2F9D8D9A166D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E79F-B441-4759-B7E7-35AA9A35403A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168A9-AA9E-4E29-B560-FE79796397E8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6F37-7C63-4107-A2AA-2F282802B4B9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DD0B-5A5B-4415-AA1F-298D6235F284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882C4-918E-4A48-AF47-734DD860F4EB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6CF68-6B86-4918-8B47-41FBF861244A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A445-A297-4FF7-B1D3-29AA17144563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137B-2029-4E75-A343-358EE93AFDEC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BF5EE-F2DE-4EAE-A8A3-77B9B666B4C3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B8502-86B4-4B61-A36B-DD7B0303D72E}" type="datetime1">
              <a:rPr lang="en-US" smtClean="0">
                <a:solidFill>
                  <a:srgbClr val="564B3C"/>
                </a:solidFill>
              </a:rPr>
              <a:t>5/18/2016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89ADA-6B9C-4025-A32C-FE2D31501619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838200"/>
            <a:ext cx="8915400" cy="1524000"/>
          </a:xfrm>
        </p:spPr>
        <p:txBody>
          <a:bodyPr>
            <a:noAutofit/>
          </a:bodyPr>
          <a:lstStyle/>
          <a:p>
            <a:r>
              <a:rPr lang="th-TH" sz="48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สะเต็มศึกษา</a:t>
            </a:r>
            <a:r>
              <a:rPr lang="en-US" sz="48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r>
              <a:rPr lang="th-TH" sz="48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48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8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นวัตกรรมการเรียนรู้ในศตวรรษที่ </a:t>
            </a:r>
            <a:r>
              <a:rPr lang="en-US" sz="48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21</a:t>
            </a:r>
            <a:endParaRPr lang="th-TH" sz="48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590800"/>
            <a:ext cx="7467600" cy="685800"/>
          </a:xfrm>
        </p:spPr>
        <p:txBody>
          <a:bodyPr>
            <a:noAutofit/>
          </a:bodyPr>
          <a:lstStyle/>
          <a:p>
            <a:r>
              <a:rPr lang="th-TH" sz="28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สถาบันส่งเสริมการสอนวิทยาศาสตร์และเทคโนโลยี (สสวท.)</a:t>
            </a:r>
            <a:endParaRPr lang="th-TH" sz="28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038600"/>
            <a:ext cx="3637827" cy="214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219200"/>
            <a:ext cx="6477000" cy="990600"/>
          </a:xfrm>
        </p:spPr>
        <p:txBody>
          <a:bodyPr/>
          <a:lstStyle/>
          <a:p>
            <a:pPr algn="l"/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กำหนดการ</a:t>
            </a:r>
            <a:endParaRPr lang="th-TH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209800"/>
            <a:ext cx="6553200" cy="3947160"/>
          </a:xfrm>
        </p:spPr>
        <p:txBody>
          <a:bodyPr>
            <a:normAutofit/>
          </a:bodyPr>
          <a:lstStyle/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 และความสำคัญของสะเต็มศึกษา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สะเต็มศึกษา คืออะไร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ระดับการบูรณาการ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การจัดการเรียนรู้แบบสะเต็มศึกษา</a:t>
            </a:r>
          </a:p>
          <a:p>
            <a:pPr marL="0" indent="0">
              <a:buNone/>
            </a:pPr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8008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1914" y="1600200"/>
            <a:ext cx="7312086" cy="1039427"/>
          </a:xfrm>
        </p:spPr>
        <p:txBody>
          <a:bodyPr/>
          <a:lstStyle/>
          <a:p>
            <a:pPr algn="l"/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ทำไมต้องสะเต็มศึกษา</a:t>
            </a:r>
            <a:endParaRPr lang="en-US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743200"/>
            <a:ext cx="6858000" cy="3256689"/>
          </a:xfrm>
        </p:spPr>
        <p:txBody>
          <a:bodyPr>
            <a:normAutofit/>
          </a:bodyPr>
          <a:lstStyle/>
          <a:p>
            <a:r>
              <a:rPr lang="th-TH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ประเทศไทยขาดกำลังคนด้านสะเต็ม</a:t>
            </a:r>
            <a:r>
              <a:rPr lang="en-US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(STEM workforce) </a:t>
            </a:r>
            <a:r>
              <a:rPr lang="th-TH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ที่สอดคล้องกับการพัฒนาเศรษฐกิจและสังคม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นักเรียนเห็นวิทยาศาสตร์ คณิตศาสตร์ เป็นเรื่องไกลตัว</a:t>
            </a:r>
          </a:p>
          <a:p>
            <a:r>
              <a:rPr lang="th-TH" sz="2800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ขาดแรงบันดาลใจในการเรียน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วิทยาศาสตร์ คณิตศาสตร์ </a:t>
            </a:r>
            <a:endParaRPr lang="th-TH" sz="2800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6117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685800"/>
            <a:ext cx="7772400" cy="850106"/>
          </a:xfrm>
        </p:spPr>
        <p:txBody>
          <a:bodyPr/>
          <a:lstStyle/>
          <a:p>
            <a:pPr algn="l"/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โลกในศตวรรษที่ </a:t>
            </a:r>
            <a:r>
              <a:rPr lang="en-US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21</a:t>
            </a:r>
            <a:endParaRPr lang="th-TH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2592" y="1716434"/>
            <a:ext cx="6796608" cy="3541366"/>
          </a:xfrm>
        </p:spPr>
        <p:txBody>
          <a:bodyPr>
            <a:normAutofit/>
          </a:bodyPr>
          <a:lstStyle/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ยุคแห่งความเป็นโลกาภิวัตน์ (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Globalization)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สังคมข้อมูลข่าวสาร  (</a:t>
            </a:r>
            <a:r>
              <a:rPr lang="en-ZW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Information Society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ขยายตัวทางเทคโนโลยี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อุตสาหกรรมบริการ</a:t>
            </a:r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การแข่งขันในด้านเศรษฐกิจ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ความต้องการแรงงานที่มีความคิดสร้างสรรค์</a:t>
            </a:r>
          </a:p>
          <a:p>
            <a:endParaRPr lang="th-TH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038600"/>
            <a:ext cx="2232248" cy="2232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10400" y="6248400"/>
            <a:ext cx="1632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http://agileimpact.org/</a:t>
            </a:r>
            <a:endParaRPr lang="th-TH" sz="1200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648200"/>
            <a:ext cx="2476500" cy="16287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67200" y="6248400"/>
            <a:ext cx="11980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http://phys.org/</a:t>
            </a:r>
            <a:endParaRPr lang="th-TH" sz="12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85" y="4710198"/>
            <a:ext cx="2304423" cy="15382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8200" y="6276201"/>
            <a:ext cx="1324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getsocialeyes.com</a:t>
            </a:r>
            <a:endParaRPr lang="th-TH" sz="12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743200"/>
            <a:ext cx="1643251" cy="13146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34200" y="4114800"/>
            <a:ext cx="220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</a:rPr>
              <a:t>transtechpackersandmovers.com</a:t>
            </a:r>
            <a:endParaRPr lang="th-TH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2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762000"/>
            <a:ext cx="5029200" cy="838200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ทักษะการเรียนรู้ในศตวรรษที่ </a:t>
            </a:r>
            <a:r>
              <a:rPr lang="en-US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21</a:t>
            </a:r>
            <a:endParaRPr lang="th-TH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2" descr="http://www.p21.org/storage/images/slides/P21%20Framewor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91532" y="1676400"/>
            <a:ext cx="5907701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15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09600"/>
            <a:ext cx="6858000" cy="1295400"/>
          </a:xfrm>
        </p:spPr>
        <p:txBody>
          <a:bodyPr/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เป้าหมายของการเรียนการสอน </a:t>
            </a:r>
            <a:r>
              <a:rPr lang="en-US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 T M</a:t>
            </a:r>
            <a:endParaRPr lang="en-US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00200"/>
            <a:ext cx="6858000" cy="472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Science Literacy </a:t>
            </a:r>
          </a:p>
          <a:p>
            <a:pPr marL="114300" indent="0">
              <a:buNone/>
            </a:pP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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ความรู้ ความเข้าใจเกี่ยวกับเนื้อหา 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(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หลัก กฎ และทฤษฎี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)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วิชาวิทยาศาสตร์ 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(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ฟิสิกส์  เคมี  ชีววิทยา และโลก อวกาศ ดาราศาสตร์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)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  สามารถเชื่อมโยงความเกี่ยวเนื่องเนื้อหาระหว่างสาระวิชา  และมีทักษะในการปฏิบัติการ</a:t>
            </a:r>
            <a:b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</a:b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เชิงวิทยาศาสตร์ มีทักษะในการคิดที่เป็นเหตุเป็นผล  สามารถค้นหาความรู้และแก้ปัญหาอย่างเป็นระบบ  สามารถตัดสินใจโดยใช้ข้อมูลที่หลากหลายและมีประจักษ์พยานที่ตรวจสอบได้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620625"/>
            <a:ext cx="2522046" cy="223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6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960438"/>
            <a:ext cx="6705600" cy="1249362"/>
          </a:xfrm>
        </p:spPr>
        <p:txBody>
          <a:bodyPr/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เป้าหมายของการเรียนการสอน </a:t>
            </a:r>
            <a:r>
              <a:rPr lang="en-US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 T M</a:t>
            </a:r>
            <a:endParaRPr lang="en-US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133600"/>
            <a:ext cx="6858000" cy="472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Mathematics </a:t>
            </a:r>
            <a:r>
              <a:rPr lang="en-US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Literacy</a:t>
            </a:r>
            <a:endParaRPr lang="th-TH" sz="2800" b="1" dirty="0">
              <a:solidFill>
                <a:srgbClr val="00B05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14300" indent="0">
              <a:buNone/>
            </a:pP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	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ความสามารถในการวิเคราะห์ ให้เหตุผล และการประยุกต์แนวคิดทางคณิตศาสตร์ เพื่อสร้างอธิบายและทำนายปรากฏการณ์ต่างๆ ภายใต้บริบทที่แตกต่างกัน รวมถึงตระหนักถึงบทบาทของคณิตศาสตร์และสามารถใช้คณิตศาสตร์ช่วยในการวินิจฉัยและการตัดสินใจที่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ดี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98" y="4329812"/>
            <a:ext cx="2225702" cy="268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8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229600" cy="1143000"/>
          </a:xfrm>
        </p:spPr>
        <p:txBody>
          <a:bodyPr/>
          <a:lstStyle/>
          <a:p>
            <a:r>
              <a:rPr lang="th-TH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เป้าหมายของการเรียนการสอน </a:t>
            </a:r>
            <a:r>
              <a:rPr lang="en-US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 T 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752600"/>
            <a:ext cx="6781800" cy="47244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Technology Literacy</a:t>
            </a:r>
            <a:endParaRPr lang="th-TH" sz="2800" b="1" dirty="0">
              <a:solidFill>
                <a:srgbClr val="00B05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14300" indent="0">
              <a:buNone/>
            </a:pP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 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ความเข้าใจ และความสามารถในการใช้งาน จัดการ และเข้าถึงเทคโนโลยี 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(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กระบวนการหรือสิ่งประดิษฐ์ที่สร้างขึ้นเพื่อตอบสนองความ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ต้องการของ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มนุษย์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)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2800" b="1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Engineering </a:t>
            </a:r>
            <a:r>
              <a:rPr lang="en-US" sz="2800" b="1" dirty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Literacy</a:t>
            </a:r>
          </a:p>
          <a:p>
            <a:pPr marL="114300" indent="0">
              <a:buNone/>
            </a:pP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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ความเข้าใจการพัฒนาหรือการได้มาของเทคโนโลยีโดยการประยุกต์ความรู้วิทยาศาสตร์ คณิตศาสตร์  และเทคโนโลยีที่มีอยู่ กับกระบวนการออกแบบ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เชิง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วิศวกรรม เพื่อสร้างเครื่องใช้หรือวิธีการ เพื่อพัฒนาคุณภาพชีวิต</a:t>
            </a:r>
            <a:endParaRPr lang="en-US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14300" indent="0">
              <a:buNone/>
            </a:pPr>
            <a:endParaRPr lang="en-US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685800"/>
            <a:ext cx="1676400" cy="19138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815" y="5181600"/>
            <a:ext cx="150518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สะเต็มศึกษา</a:t>
            </a:r>
            <a:endParaRPr lang="en-US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371600"/>
            <a:ext cx="7010400" cy="4648200"/>
          </a:xfrm>
        </p:spPr>
        <p:txBody>
          <a:bodyPr>
            <a:normAutofit/>
          </a:bodyPr>
          <a:lstStyle/>
          <a:p>
            <a:pPr algn="thaiDist"/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สะเต็มศึกษา คือ แนวทาง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การจัดการศึกษาที่บูรณา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การความรู้ใน 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วิชาได้แก่ วิทยาศาสตร์ เทคโนโลยี วิศวกรรมศาสตร์ 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และคณิตศาสตร์ โดยเน้นการนำความรู้ไปใช้แก้ปัญหาในชีวิตจริง รวมทั้งการพัฒนากระบวนการหรือผลผลิตใหม่ ที่เป็นประโยชน์ต่อการดำเนินชีวิต และการ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ทำงาน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คำสำคัญ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 algn="thaiDist"/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กระบวนการออกแบบเชิงวิศวกรรม</a:t>
            </a:r>
          </a:p>
          <a:p>
            <a:pPr lvl="1" algn="thaiDist"/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การบูรณาการ</a:t>
            </a:r>
          </a:p>
          <a:p>
            <a:pPr lvl="1" algn="thaiDist"/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เชื่อมโยงระหว่าง 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วิชา กับชีวิตจริงและการทำงาน</a:t>
            </a:r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349" y="4572000"/>
            <a:ext cx="3383847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352800"/>
            <a:ext cx="2480259" cy="11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7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79388" y="6308725"/>
            <a:ext cx="8856662" cy="433388"/>
            <a:chOff x="113" y="3974"/>
            <a:chExt cx="5579" cy="273"/>
          </a:xfrm>
        </p:grpSpPr>
        <p:sp>
          <p:nvSpPr>
            <p:cNvPr id="10249" name="Line 3"/>
            <p:cNvSpPr>
              <a:spLocks noChangeShapeType="1"/>
            </p:cNvSpPr>
            <p:nvPr/>
          </p:nvSpPr>
          <p:spPr bwMode="auto">
            <a:xfrm>
              <a:off x="113" y="4201"/>
              <a:ext cx="1089" cy="0"/>
            </a:xfrm>
            <a:prstGeom prst="line">
              <a:avLst/>
            </a:prstGeom>
            <a:noFill/>
            <a:ln w="76200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202" y="3974"/>
              <a:ext cx="4490" cy="273"/>
              <a:chOff x="1202" y="3974"/>
              <a:chExt cx="4490" cy="273"/>
            </a:xfrm>
          </p:grpSpPr>
          <p:sp>
            <p:nvSpPr>
              <p:cNvPr id="10251" name="Line 5"/>
              <p:cNvSpPr>
                <a:spLocks noChangeShapeType="1"/>
              </p:cNvSpPr>
              <p:nvPr/>
            </p:nvSpPr>
            <p:spPr bwMode="auto">
              <a:xfrm>
                <a:off x="1701" y="3974"/>
                <a:ext cx="3991" cy="0"/>
              </a:xfrm>
              <a:prstGeom prst="line">
                <a:avLst/>
              </a:prstGeom>
              <a:noFill/>
              <a:ln w="76200">
                <a:solidFill>
                  <a:srgbClr val="969696">
                    <a:alpha val="70195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0252" name="Line 6"/>
              <p:cNvSpPr>
                <a:spLocks noChangeShapeType="1"/>
              </p:cNvSpPr>
              <p:nvPr/>
            </p:nvSpPr>
            <p:spPr bwMode="auto">
              <a:xfrm flipV="1">
                <a:off x="1202" y="3974"/>
                <a:ext cx="499" cy="227"/>
              </a:xfrm>
              <a:prstGeom prst="line">
                <a:avLst/>
              </a:prstGeom>
              <a:noFill/>
              <a:ln w="76200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0253" name="Line 7"/>
              <p:cNvSpPr>
                <a:spLocks noChangeShapeType="1"/>
              </p:cNvSpPr>
              <p:nvPr/>
            </p:nvSpPr>
            <p:spPr bwMode="auto">
              <a:xfrm>
                <a:off x="1338" y="4156"/>
                <a:ext cx="2721" cy="0"/>
              </a:xfrm>
              <a:prstGeom prst="line">
                <a:avLst/>
              </a:prstGeom>
              <a:noFill/>
              <a:ln w="38100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0254" name="AutoShape 8"/>
              <p:cNvSpPr>
                <a:spLocks noChangeArrowheads="1"/>
              </p:cNvSpPr>
              <p:nvPr/>
            </p:nvSpPr>
            <p:spPr bwMode="auto">
              <a:xfrm>
                <a:off x="4150" y="4020"/>
                <a:ext cx="272" cy="227"/>
              </a:xfrm>
              <a:prstGeom prst="hexagon">
                <a:avLst>
                  <a:gd name="adj" fmla="val 29956"/>
                  <a:gd name="vf" fmla="val 115470"/>
                </a:avLst>
              </a:prstGeom>
              <a:solidFill>
                <a:schemeClr val="accent1">
                  <a:alpha val="7843"/>
                </a:schemeClr>
              </a:solidFill>
              <a:ln w="38100">
                <a:solidFill>
                  <a:srgbClr val="4D4D4D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10255" name="AutoShape 9"/>
              <p:cNvSpPr>
                <a:spLocks noChangeArrowheads="1"/>
              </p:cNvSpPr>
              <p:nvPr/>
            </p:nvSpPr>
            <p:spPr bwMode="auto">
              <a:xfrm>
                <a:off x="4513" y="4020"/>
                <a:ext cx="272" cy="227"/>
              </a:xfrm>
              <a:prstGeom prst="hexagon">
                <a:avLst>
                  <a:gd name="adj" fmla="val 29956"/>
                  <a:gd name="vf" fmla="val 115470"/>
                </a:avLst>
              </a:prstGeom>
              <a:solidFill>
                <a:schemeClr val="accent1">
                  <a:alpha val="7843"/>
                </a:schemeClr>
              </a:solidFill>
              <a:ln w="38100">
                <a:solidFill>
                  <a:srgbClr val="4D4D4D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  <p:sp>
            <p:nvSpPr>
              <p:cNvPr id="10256" name="AutoShape 10"/>
              <p:cNvSpPr>
                <a:spLocks noChangeArrowheads="1"/>
              </p:cNvSpPr>
              <p:nvPr/>
            </p:nvSpPr>
            <p:spPr bwMode="auto">
              <a:xfrm>
                <a:off x="4876" y="4020"/>
                <a:ext cx="272" cy="227"/>
              </a:xfrm>
              <a:prstGeom prst="hexagon">
                <a:avLst>
                  <a:gd name="adj" fmla="val 29956"/>
                  <a:gd name="vf" fmla="val 115470"/>
                </a:avLst>
              </a:prstGeom>
              <a:solidFill>
                <a:schemeClr val="accent1">
                  <a:alpha val="7843"/>
                </a:schemeClr>
              </a:solidFill>
              <a:ln w="38100">
                <a:solidFill>
                  <a:srgbClr val="4D4D4D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h-TH"/>
              </a:p>
            </p:txBody>
          </p:sp>
        </p:grpSp>
      </p:grpSp>
      <p:sp>
        <p:nvSpPr>
          <p:cNvPr id="10244" name="Rectangle 15"/>
          <p:cNvSpPr>
            <a:spLocks noChangeArrowheads="1"/>
          </p:cNvSpPr>
          <p:nvPr/>
        </p:nvSpPr>
        <p:spPr bwMode="auto">
          <a:xfrm>
            <a:off x="179388" y="2349500"/>
            <a:ext cx="4897437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th-TH" sz="4400" b="0">
              <a:solidFill>
                <a:srgbClr val="FF9900"/>
              </a:solidFill>
            </a:endParaRPr>
          </a:p>
        </p:txBody>
      </p:sp>
      <p:sp>
        <p:nvSpPr>
          <p:cNvPr id="10245" name="Text Box 16"/>
          <p:cNvSpPr txBox="1">
            <a:spLocks noChangeArrowheads="1"/>
          </p:cNvSpPr>
          <p:nvPr/>
        </p:nvSpPr>
        <p:spPr bwMode="auto">
          <a:xfrm>
            <a:off x="1610072" y="1981200"/>
            <a:ext cx="7416105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มีการบูรณาการ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 E M 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เชื่อมโยงกับชีวิตจริง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มุ่งเน้นทักษะสำคัญในศตวรรษที่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21 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มีการประเมินตามสภาพจริง 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219200" y="914400"/>
            <a:ext cx="7702549" cy="11430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th-TH" sz="40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องค์ประกอบและลักษณะที่สำคัญ</a:t>
            </a:r>
            <a:r>
              <a:rPr lang="th-TH" sz="4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ของสะเต็มศึกษา</a:t>
            </a:r>
            <a:endParaRPr lang="en-US" sz="40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77544786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124" y="1998324"/>
            <a:ext cx="2954676" cy="2954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332088"/>
            <a:ext cx="3888882" cy="2611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914400"/>
            <a:ext cx="7086600" cy="1219200"/>
          </a:xfrm>
        </p:spPr>
        <p:txBody>
          <a:bodyPr/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สะเต็มกับปากกาลูกลื่นแบบกด</a:t>
            </a:r>
            <a:endParaRPr lang="th-TH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33600" y="2457817"/>
            <a:ext cx="3528392" cy="1428383"/>
          </a:xfrm>
        </p:spPr>
      </p:pic>
    </p:spTree>
    <p:extLst>
      <p:ext uri="{BB962C8B-B14F-4D97-AF65-F5344CB8AC3E}">
        <p14:creationId xmlns:p14="http://schemas.microsoft.com/office/powerpoint/2010/main" val="11687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184" y="1524000"/>
            <a:ext cx="1325816" cy="2954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582" y="838200"/>
            <a:ext cx="7772400" cy="1143000"/>
          </a:xfrm>
        </p:spPr>
        <p:txBody>
          <a:bodyPr/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สะเต็มกับปากกาลูกลื่นแบบกด</a:t>
            </a:r>
            <a:endParaRPr lang="th-TH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857400"/>
            <a:ext cx="5943600" cy="4391000"/>
          </a:xfrm>
        </p:spPr>
        <p:txBody>
          <a:bodyPr>
            <a:normAutofit/>
          </a:bodyPr>
          <a:lstStyle/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สังเกตรูปร่างและการทำงานของปากกา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เสียง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“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คลิก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ของปากกา เกิดขึ้นได้อย่างไร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ส่วนประกอบชิ้นไหนมีส่วนทำให้เกิดเสียง 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คลิก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ใคร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บุคลากรอาชีพใดที่เกี่ยวข้องกับการผลิตส่วนประกอบที่ทำ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ให้เกิดเสียง 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คลิก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ความรู้ที่ต้องใช้ในการผลิต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วนประกอบที่ทำให้เกิดเสียง 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คลิก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</a:t>
            </a:r>
            <a:r>
              <a:rPr lang="en-US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คืออะไรบ้าง</a:t>
            </a:r>
            <a:endParaRPr lang="en-US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endParaRPr lang="th-TH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6337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6350885"/>
            <a:ext cx="864096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*</a:t>
            </a:r>
            <a:r>
              <a:rPr lang="th-TH" sz="1050" dirty="0"/>
              <a:t>ที่มา</a:t>
            </a:r>
            <a:r>
              <a:rPr lang="en-US" sz="1050" dirty="0"/>
              <a:t>:  Vasquez, J.A., </a:t>
            </a:r>
            <a:r>
              <a:rPr lang="en-US" sz="1050" dirty="0" err="1"/>
              <a:t>Sneider</a:t>
            </a:r>
            <a:r>
              <a:rPr lang="en-US" sz="1050" dirty="0"/>
              <a:t>, C., and Comer, M. (2013). STEM Lesson Essentials: Integrating Science, Technology, Engineering, and Mathematics, p.38.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690414"/>
              </p:ext>
            </p:extLst>
          </p:nvPr>
        </p:nvGraphicFramePr>
        <p:xfrm>
          <a:off x="1066800" y="260646"/>
          <a:ext cx="7344820" cy="609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5"/>
                <a:gridCol w="1836205"/>
                <a:gridCol w="1836205"/>
                <a:gridCol w="1836205"/>
              </a:tblGrid>
              <a:tr h="751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วิทยาศาสตร์</a:t>
                      </a:r>
                      <a:br>
                        <a:rPr lang="th-TH" sz="16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Science)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วิศวกรรมศาสตร์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(Engineering)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เทคโนโลยี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(Technology)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คณิตศาสตร์ 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(Mathematics)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17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ตั้งคำถาม (เพื่อเข้าใจธรรมชาติ)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นิยามปัญหา (เพื่อพัฒนาคุณภาพชีวิต)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ตระหนักถึงบทบาทของเทคโนโลยีต่อสังคม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ทำความเข้าใจและพยายามแก้ปัญหา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4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พัฒนาและใช้โมเดล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พัฒนาและใช้โมเดล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ใช้คณิตศาสตร์ในการ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สร้าง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โมเดล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17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ออกแบบและลงมือทำการค้นคว้า วิจัย ทดลอง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ออกแบบและลงมือทำการค้นคว้า วิจัย ทดลอง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เรียนรู้วิธีการใช้งานเทคโนโลยีใหม่ๆ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ใช้เครื่องมือที่เหมาะสม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ใน</a:t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แก้ปัญหา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7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วิเคราะห์ข้อมูล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วิเคราะห์ข้อมูล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ให้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ความสำคัญกับความ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แม่นยำ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4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ใช้คณิตฯ ช่วยในการคำนวณ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ใช้คณิตฯ ช่วยในการคำนวณ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เข้าใจบทบาทของเทคโนโลยีในการพัฒนาด้านวิทย์ฯ และวิศวกรรม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ใช้ตัวเลขในการให้ความหมายหรือเหตุผล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4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สร้างคำอธิบาย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ออกแบบวิธีแก้ปัญหา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พยายาม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หาวิธีการและ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โครงงานใน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การแก้ปัญหา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17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ใช้หลักฐานในการยืนยันแนวคิด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ใช้หลักฐานในการยืนยันแนวคิด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ตัดสินใจเลือกใช้เทคโนโลยีโดยพิจารณาถึงผลกระทบต่อสังคมและสิ่งแวดล้อม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สร้างข้อโต้แย้งและสามารถวิพากษ์การให้เหตุผลของผู้อื่น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4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ประเมินและสื่อสารแนวคิด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ประเมินและสื่อสารแนวคิด</a:t>
                      </a:r>
                      <a:endParaRPr lang="en-US" sz="120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89667" marR="89667" marT="44833" marB="44833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มองหาและนำเสนอระเบียบ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วิธี</a:t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ในการเหตุผล</a:t>
                      </a:r>
                      <a:endParaRPr lang="en-US" sz="1200" dirty="0">
                        <a:effectLst/>
                        <a:latin typeface="TH SarabunPSK" panose="020B0500040200020003" pitchFamily="34" charset="-34"/>
                        <a:ea typeface="Calibri"/>
                        <a:cs typeface="TH SarabunPSK" panose="020B0500040200020003" pitchFamily="34" charset="-34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42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481" y="864276"/>
            <a:ext cx="5524919" cy="5688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760" y="503312"/>
            <a:ext cx="8041440" cy="792088"/>
          </a:xfrm>
        </p:spPr>
        <p:txBody>
          <a:bodyPr/>
          <a:lstStyle/>
          <a:p>
            <a:r>
              <a:rPr lang="th-TH" sz="32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กระบวนการ</a:t>
            </a:r>
            <a:r>
              <a:rPr lang="th-TH" sz="3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ออกแบบเชิงวิศวกรรม</a:t>
            </a:r>
            <a:endParaRPr lang="th-TH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311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43969"/>
            <a:ext cx="5112568" cy="5264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837" y="198512"/>
            <a:ext cx="8187004" cy="7920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th-TH" sz="3000" b="1" dirty="0" smtClean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กระบวนการอ</a:t>
            </a:r>
            <a:r>
              <a:rPr lang="th-TH" sz="3000" b="1" dirty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อกแบบเชิง</a:t>
            </a:r>
            <a:r>
              <a:rPr lang="th-TH" sz="3000" b="1" dirty="0" smtClean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วิศวกรรม </a:t>
            </a:r>
            <a:r>
              <a:rPr lang="en-US" sz="3000" b="1" dirty="0" smtClean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    </a:t>
            </a:r>
            <a:r>
              <a:rPr lang="en-US" sz="3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vs </a:t>
            </a:r>
            <a:r>
              <a:rPr lang="th-TH" sz="3000" b="1" dirty="0" smtClean="0">
                <a:solidFill>
                  <a:srgbClr val="0070C0"/>
                </a:solidFill>
                <a:sym typeface="Wingdings" pitchFamily="2" charset="2"/>
              </a:rPr>
              <a:t>          </a:t>
            </a:r>
            <a:r>
              <a:rPr lang="th-TH" sz="3000" b="1" dirty="0" smtClean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" pitchFamily="2" charset="2"/>
              </a:rPr>
              <a:t>กระบวนการเทคโนโลยี</a:t>
            </a:r>
            <a:endParaRPr lang="th-TH" sz="3000" b="1" dirty="0">
              <a:solidFill>
                <a:srgbClr val="FF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5401338" y="971352"/>
            <a:ext cx="3324502" cy="5437276"/>
            <a:chOff x="5401338" y="971352"/>
            <a:chExt cx="3324502" cy="5437276"/>
          </a:xfrm>
        </p:grpSpPr>
        <p:grpSp>
          <p:nvGrpSpPr>
            <p:cNvPr id="6" name="Group 5"/>
            <p:cNvGrpSpPr/>
            <p:nvPr/>
          </p:nvGrpSpPr>
          <p:grpSpPr>
            <a:xfrm>
              <a:off x="5411767" y="1051302"/>
              <a:ext cx="586602" cy="838003"/>
              <a:chOff x="1" y="3982820"/>
              <a:chExt cx="586602" cy="838003"/>
            </a:xfrm>
          </p:grpSpPr>
          <p:sp>
            <p:nvSpPr>
              <p:cNvPr id="7" name="Chevron 6"/>
              <p:cNvSpPr/>
              <p:nvPr/>
            </p:nvSpPr>
            <p:spPr>
              <a:xfrm rot="5400000">
                <a:off x="-125700" y="4108521"/>
                <a:ext cx="838003" cy="586602"/>
              </a:xfrm>
              <a:prstGeom prst="chevron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Chevron 4"/>
              <p:cNvSpPr/>
              <p:nvPr/>
            </p:nvSpPr>
            <p:spPr>
              <a:xfrm>
                <a:off x="1" y="4276121"/>
                <a:ext cx="586602" cy="25140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th-TH" sz="2200" kern="1200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025840" y="971352"/>
              <a:ext cx="2700000" cy="731995"/>
              <a:chOff x="602801" y="2"/>
              <a:chExt cx="2781574" cy="809057"/>
            </a:xfrm>
          </p:grpSpPr>
          <p:sp>
            <p:nvSpPr>
              <p:cNvPr id="10" name="Round Same Side Corner Rectangle 9"/>
              <p:cNvSpPr/>
              <p:nvPr/>
            </p:nvSpPr>
            <p:spPr>
              <a:xfrm rot="5400000">
                <a:off x="1595688" y="-992885"/>
                <a:ext cx="795799" cy="2781574"/>
              </a:xfrm>
              <a:prstGeom prst="round2Same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Round Same Side Corner Rectangle 4"/>
              <p:cNvSpPr/>
              <p:nvPr/>
            </p:nvSpPr>
            <p:spPr>
              <a:xfrm>
                <a:off x="602801" y="41523"/>
                <a:ext cx="2740052" cy="76753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56464" tIns="13970" rIns="13970" bIns="13970" numCol="1" spcCol="1270" anchor="ctr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th-TH" sz="2200" kern="1200" dirty="0" smtClean="0"/>
                  <a:t>การกำหนดปัญหา</a:t>
                </a:r>
                <a:br>
                  <a:rPr lang="th-TH" sz="2200" kern="1200" dirty="0" smtClean="0"/>
                </a:br>
                <a:r>
                  <a:rPr lang="th-TH" sz="2200" kern="1200" dirty="0" smtClean="0"/>
                  <a:t>หรือความต้องการ</a:t>
                </a:r>
                <a:endParaRPr lang="th-TH" sz="2200" kern="1200" dirty="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5409961" y="1813034"/>
              <a:ext cx="586602" cy="838003"/>
              <a:chOff x="1" y="3982820"/>
              <a:chExt cx="586602" cy="838003"/>
            </a:xfrm>
          </p:grpSpPr>
          <p:sp>
            <p:nvSpPr>
              <p:cNvPr id="13" name="Chevron 12"/>
              <p:cNvSpPr/>
              <p:nvPr/>
            </p:nvSpPr>
            <p:spPr>
              <a:xfrm rot="5400000">
                <a:off x="-125700" y="4108521"/>
                <a:ext cx="838003" cy="586602"/>
              </a:xfrm>
              <a:prstGeom prst="chevron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Chevron 4"/>
              <p:cNvSpPr/>
              <p:nvPr/>
            </p:nvSpPr>
            <p:spPr>
              <a:xfrm>
                <a:off x="1" y="4276121"/>
                <a:ext cx="586602" cy="25140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th-TH" sz="2200" kern="1200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5409960" y="2573768"/>
              <a:ext cx="586602" cy="838003"/>
              <a:chOff x="1" y="3982820"/>
              <a:chExt cx="586602" cy="838003"/>
            </a:xfrm>
          </p:grpSpPr>
          <p:sp>
            <p:nvSpPr>
              <p:cNvPr id="16" name="Chevron 15"/>
              <p:cNvSpPr/>
              <p:nvPr/>
            </p:nvSpPr>
            <p:spPr>
              <a:xfrm rot="5400000">
                <a:off x="-125700" y="4108521"/>
                <a:ext cx="838003" cy="586602"/>
              </a:xfrm>
              <a:prstGeom prst="chevron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Chevron 4"/>
              <p:cNvSpPr/>
              <p:nvPr/>
            </p:nvSpPr>
            <p:spPr>
              <a:xfrm>
                <a:off x="1" y="4276121"/>
                <a:ext cx="586602" cy="25140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th-TH" sz="2200" kern="1200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411766" y="3308489"/>
              <a:ext cx="586602" cy="838003"/>
              <a:chOff x="1" y="3982820"/>
              <a:chExt cx="586602" cy="838003"/>
            </a:xfrm>
          </p:grpSpPr>
          <p:sp>
            <p:nvSpPr>
              <p:cNvPr id="19" name="Chevron 18"/>
              <p:cNvSpPr/>
              <p:nvPr/>
            </p:nvSpPr>
            <p:spPr>
              <a:xfrm rot="5400000">
                <a:off x="-125700" y="4108521"/>
                <a:ext cx="838003" cy="586602"/>
              </a:xfrm>
              <a:prstGeom prst="chevron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Chevron 4"/>
              <p:cNvSpPr/>
              <p:nvPr/>
            </p:nvSpPr>
            <p:spPr>
              <a:xfrm>
                <a:off x="1" y="4276121"/>
                <a:ext cx="586602" cy="25140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th-TH" sz="2200" kern="1200" dirty="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411769" y="4062098"/>
              <a:ext cx="586602" cy="838003"/>
              <a:chOff x="1" y="3982820"/>
              <a:chExt cx="586602" cy="838003"/>
            </a:xfrm>
          </p:grpSpPr>
          <p:sp>
            <p:nvSpPr>
              <p:cNvPr id="22" name="Chevron 21"/>
              <p:cNvSpPr/>
              <p:nvPr/>
            </p:nvSpPr>
            <p:spPr>
              <a:xfrm rot="5400000">
                <a:off x="-125700" y="4108521"/>
                <a:ext cx="838003" cy="586602"/>
              </a:xfrm>
              <a:prstGeom prst="chevron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Chevron 4"/>
              <p:cNvSpPr/>
              <p:nvPr/>
            </p:nvSpPr>
            <p:spPr>
              <a:xfrm>
                <a:off x="1" y="4276121"/>
                <a:ext cx="586602" cy="25140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th-TH" sz="2200" kern="1200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5402143" y="4826988"/>
              <a:ext cx="586602" cy="838003"/>
              <a:chOff x="1" y="3982820"/>
              <a:chExt cx="586602" cy="838003"/>
            </a:xfrm>
          </p:grpSpPr>
          <p:sp>
            <p:nvSpPr>
              <p:cNvPr id="25" name="Chevron 24"/>
              <p:cNvSpPr/>
              <p:nvPr/>
            </p:nvSpPr>
            <p:spPr>
              <a:xfrm rot="5400000">
                <a:off x="-125700" y="4108521"/>
                <a:ext cx="838003" cy="586602"/>
              </a:xfrm>
              <a:prstGeom prst="chevron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Chevron 4"/>
              <p:cNvSpPr/>
              <p:nvPr/>
            </p:nvSpPr>
            <p:spPr>
              <a:xfrm>
                <a:off x="1" y="4276121"/>
                <a:ext cx="586602" cy="25140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th-TH" sz="2200" kern="1200" dirty="0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5401338" y="5570625"/>
              <a:ext cx="586602" cy="838003"/>
              <a:chOff x="1" y="3982820"/>
              <a:chExt cx="586602" cy="838003"/>
            </a:xfrm>
          </p:grpSpPr>
          <p:sp>
            <p:nvSpPr>
              <p:cNvPr id="28" name="Chevron 27"/>
              <p:cNvSpPr/>
              <p:nvPr/>
            </p:nvSpPr>
            <p:spPr>
              <a:xfrm rot="5400000">
                <a:off x="-125700" y="4108521"/>
                <a:ext cx="838003" cy="586602"/>
              </a:xfrm>
              <a:prstGeom prst="chevron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Chevron 4"/>
              <p:cNvSpPr/>
              <p:nvPr/>
            </p:nvSpPr>
            <p:spPr>
              <a:xfrm>
                <a:off x="1" y="4276121"/>
                <a:ext cx="586602" cy="25140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th-TH" sz="2200" kern="1200" dirty="0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6011415" y="1868858"/>
              <a:ext cx="2700000" cy="518111"/>
              <a:chOff x="586602" y="985005"/>
              <a:chExt cx="2797773" cy="544702"/>
            </a:xfrm>
          </p:grpSpPr>
          <p:sp>
            <p:nvSpPr>
              <p:cNvPr id="31" name="Round Same Side Corner Rectangle 30"/>
              <p:cNvSpPr/>
              <p:nvPr/>
            </p:nvSpPr>
            <p:spPr>
              <a:xfrm rot="5400000">
                <a:off x="1713138" y="-141531"/>
                <a:ext cx="544702" cy="2797773"/>
              </a:xfrm>
              <a:prstGeom prst="round2Same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Round Same Side Corner Rectangle 4"/>
              <p:cNvSpPr/>
              <p:nvPr/>
            </p:nvSpPr>
            <p:spPr>
              <a:xfrm>
                <a:off x="586603" y="1011594"/>
                <a:ext cx="2771183" cy="49152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56464" tIns="13970" rIns="13970" bIns="13970" numCol="1" spcCol="1270" anchor="ctr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th-TH" sz="2200" kern="1200" dirty="0" smtClean="0"/>
                  <a:t>การรวบรวมข้อมูล</a:t>
                </a:r>
                <a:endParaRPr lang="th-TH" sz="2200" kern="1200" dirty="0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6013528" y="2551074"/>
              <a:ext cx="2700000" cy="518111"/>
              <a:chOff x="586602" y="985005"/>
              <a:chExt cx="2797773" cy="544702"/>
            </a:xfrm>
          </p:grpSpPr>
          <p:sp>
            <p:nvSpPr>
              <p:cNvPr id="34" name="Round Same Side Corner Rectangle 33"/>
              <p:cNvSpPr/>
              <p:nvPr/>
            </p:nvSpPr>
            <p:spPr>
              <a:xfrm rot="5400000">
                <a:off x="1713138" y="-141531"/>
                <a:ext cx="544702" cy="2797773"/>
              </a:xfrm>
              <a:prstGeom prst="round2Same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5" name="Round Same Side Corner Rectangle 4"/>
              <p:cNvSpPr/>
              <p:nvPr/>
            </p:nvSpPr>
            <p:spPr>
              <a:xfrm>
                <a:off x="586603" y="1011594"/>
                <a:ext cx="2771183" cy="49152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56464" tIns="13970" rIns="13970" bIns="13970" numCol="1" spcCol="1270" anchor="ctr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th-TH" sz="2200" kern="1200" dirty="0" smtClean="0"/>
                  <a:t>การเลือกวิธีการ</a:t>
                </a:r>
                <a:endParaRPr lang="th-TH" sz="2200" kern="1200" dirty="0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6012996" y="3284820"/>
              <a:ext cx="2700000" cy="514861"/>
              <a:chOff x="586602" y="1635475"/>
              <a:chExt cx="2797773" cy="778319"/>
            </a:xfrm>
          </p:grpSpPr>
          <p:sp>
            <p:nvSpPr>
              <p:cNvPr id="37" name="Round Same Side Corner Rectangle 36"/>
              <p:cNvSpPr/>
              <p:nvPr/>
            </p:nvSpPr>
            <p:spPr>
              <a:xfrm rot="5400000">
                <a:off x="1596329" y="625748"/>
                <a:ext cx="778319" cy="2797773"/>
              </a:xfrm>
              <a:prstGeom prst="round2Same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Round Same Side Corner Rectangle 4"/>
              <p:cNvSpPr/>
              <p:nvPr/>
            </p:nvSpPr>
            <p:spPr>
              <a:xfrm>
                <a:off x="586602" y="1673469"/>
                <a:ext cx="2737171" cy="70233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56464" tIns="13970" rIns="13970" bIns="13970" numCol="1" spcCol="1270" anchor="ctr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th-TH" sz="2200" kern="1200" dirty="0" smtClean="0"/>
                  <a:t>การออกแบบ และปฏิบัติการ</a:t>
                </a:r>
                <a:endParaRPr lang="th-TH" sz="2200" kern="1200" dirty="0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6006188" y="4056852"/>
              <a:ext cx="2700000" cy="492818"/>
              <a:chOff x="586602" y="2787343"/>
              <a:chExt cx="2797773" cy="544702"/>
            </a:xfrm>
          </p:grpSpPr>
          <p:sp>
            <p:nvSpPr>
              <p:cNvPr id="43" name="Round Same Side Corner Rectangle 42"/>
              <p:cNvSpPr/>
              <p:nvPr/>
            </p:nvSpPr>
            <p:spPr>
              <a:xfrm rot="5400000">
                <a:off x="1713138" y="1660807"/>
                <a:ext cx="544702" cy="2797773"/>
              </a:xfrm>
              <a:prstGeom prst="round2Same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4" name="Round Same Side Corner Rectangle 4"/>
              <p:cNvSpPr/>
              <p:nvPr/>
            </p:nvSpPr>
            <p:spPr>
              <a:xfrm>
                <a:off x="586603" y="2813932"/>
                <a:ext cx="2771183" cy="49152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56464" tIns="13970" rIns="13970" bIns="13970" numCol="1" spcCol="1270" anchor="ctr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th-TH" sz="2200" kern="1200" dirty="0" smtClean="0"/>
                  <a:t>การทดสอบ</a:t>
                </a:r>
                <a:endParaRPr lang="th-TH" sz="2200" kern="1200" dirty="0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6001790" y="4807738"/>
              <a:ext cx="2700000" cy="518111"/>
              <a:chOff x="586602" y="3255350"/>
              <a:chExt cx="2797773" cy="544702"/>
            </a:xfrm>
          </p:grpSpPr>
          <p:sp>
            <p:nvSpPr>
              <p:cNvPr id="49" name="Round Same Side Corner Rectangle 48"/>
              <p:cNvSpPr/>
              <p:nvPr/>
            </p:nvSpPr>
            <p:spPr>
              <a:xfrm rot="5400000">
                <a:off x="1713138" y="2128814"/>
                <a:ext cx="544702" cy="2797773"/>
              </a:xfrm>
              <a:prstGeom prst="round2Same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0" name="Round Same Side Corner Rectangle 4"/>
              <p:cNvSpPr/>
              <p:nvPr/>
            </p:nvSpPr>
            <p:spPr>
              <a:xfrm>
                <a:off x="586603" y="3281939"/>
                <a:ext cx="2771183" cy="49152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56464" tIns="13970" rIns="13970" bIns="13970" numCol="1" spcCol="1270" anchor="ctr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th-TH" sz="2200" kern="1200" smtClean="0"/>
                  <a:t>การปรับปรุงแก้ไข</a:t>
                </a:r>
                <a:endParaRPr lang="th-TH" sz="2200" kern="1200" dirty="0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5999384" y="5552366"/>
              <a:ext cx="2700000" cy="518111"/>
              <a:chOff x="586602" y="3982821"/>
              <a:chExt cx="2797773" cy="544702"/>
            </a:xfrm>
          </p:grpSpPr>
          <p:sp>
            <p:nvSpPr>
              <p:cNvPr id="52" name="Round Same Side Corner Rectangle 51"/>
              <p:cNvSpPr/>
              <p:nvPr/>
            </p:nvSpPr>
            <p:spPr>
              <a:xfrm rot="5400000">
                <a:off x="1713138" y="2856285"/>
                <a:ext cx="544702" cy="2797773"/>
              </a:xfrm>
              <a:prstGeom prst="round2Same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3" name="Round Same Side Corner Rectangle 4"/>
              <p:cNvSpPr/>
              <p:nvPr/>
            </p:nvSpPr>
            <p:spPr>
              <a:xfrm>
                <a:off x="586603" y="4009410"/>
                <a:ext cx="2771183" cy="49152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56464" tIns="13970" rIns="13970" bIns="13970" numCol="1" spcCol="1270" anchor="ctr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th-TH" sz="2200" kern="1200" dirty="0" smtClean="0"/>
                  <a:t>การประเมินผล</a:t>
                </a:r>
                <a:endParaRPr lang="th-TH" sz="2200" kern="1200" dirty="0"/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5562600" y="1331352"/>
            <a:ext cx="42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1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57000" y="2096126"/>
            <a:ext cx="42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2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76451" y="2850112"/>
            <a:ext cx="42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3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71222" y="3618196"/>
            <a:ext cx="42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4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563405" y="4384019"/>
            <a:ext cx="42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5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56494" y="5145797"/>
            <a:ext cx="42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6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46974" y="5811421"/>
            <a:ext cx="42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chemeClr val="bg1"/>
                </a:solidFill>
              </a:rPr>
              <a:t>7</a:t>
            </a:r>
            <a:endParaRPr lang="th-TH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17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162800" cy="1143000"/>
          </a:xfrm>
        </p:spPr>
        <p:txBody>
          <a:bodyPr/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ทักษะการเรียนรู้ในศตวรรษที่ </a:t>
            </a:r>
            <a:r>
              <a:rPr lang="en-US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21</a:t>
            </a:r>
            <a:endParaRPr lang="th-TH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2" descr="http://www.p21.org/storage/images/slides/P21%20Framewor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850209" y="1447800"/>
            <a:ext cx="6226991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10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8229600" cy="1143000"/>
          </a:xfrm>
        </p:spPr>
        <p:txBody>
          <a:bodyPr/>
          <a:lstStyle/>
          <a:p>
            <a:r>
              <a:rPr lang="th-TH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แนวทางการใช้กิจกรรมสะเต็มในชั้นเรียน</a:t>
            </a:r>
            <a:endParaRPr lang="th-TH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76092273"/>
              </p:ext>
            </p:extLst>
          </p:nvPr>
        </p:nvGraphicFramePr>
        <p:xfrm>
          <a:off x="899592" y="1844824"/>
          <a:ext cx="76328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733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799" y="4406901"/>
            <a:ext cx="5903913" cy="1231900"/>
          </a:xfrm>
        </p:spPr>
        <p:txBody>
          <a:bodyPr/>
          <a:lstStyle/>
          <a:p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www.stemedthailand.org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668" y="1265088"/>
            <a:ext cx="3935932" cy="231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2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11487</TotalTime>
  <Words>658</Words>
  <Application>Microsoft Office PowerPoint</Application>
  <PresentationFormat>On-screen Show (4:3)</PresentationFormat>
  <Paragraphs>106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ชุดรูปแบบของ Office</vt:lpstr>
      <vt:lpstr>1_ชุดรูปแบบของ Office</vt:lpstr>
      <vt:lpstr>สะเต็มศึกษา: นวัตกรรมการเรียนรู้ในศตวรรษที่ 21</vt:lpstr>
      <vt:lpstr>กำหนดการ</vt:lpstr>
      <vt:lpstr>ทำไมต้องสะเต็มศึกษา</vt:lpstr>
      <vt:lpstr>โลกในศตวรรษที่ 21</vt:lpstr>
      <vt:lpstr>ทักษะการเรียนรู้ในศตวรรษที่ 21</vt:lpstr>
      <vt:lpstr>เป้าหมายของการเรียนการสอน S T M</vt:lpstr>
      <vt:lpstr>เป้าหมายของการเรียนการสอน S T M</vt:lpstr>
      <vt:lpstr>เป้าหมายของการเรียนการสอน S T M</vt:lpstr>
      <vt:lpstr>สะเต็มศึกษา</vt:lpstr>
      <vt:lpstr>องค์ประกอบและลักษณะที่สำคัญของสะเต็มศึกษา</vt:lpstr>
      <vt:lpstr>สะเต็มกับปากกาลูกลื่นแบบกด</vt:lpstr>
      <vt:lpstr>สะเต็มกับปากกาลูกลื่นแบบกด</vt:lpstr>
      <vt:lpstr>PowerPoint Presentation</vt:lpstr>
      <vt:lpstr>กระบวนการออกแบบเชิงวิศวกรรม</vt:lpstr>
      <vt:lpstr>กระบวนการออกแบบเชิงวิศวกรรม     vs           กระบวนการเทคโนโลยี</vt:lpstr>
      <vt:lpstr>ทักษะการเรียนรู้ในศตวรรษที่ 21</vt:lpstr>
      <vt:lpstr>แนวทางการใช้กิจกรรมสะเต็มในชั้นเรียน</vt:lpstr>
      <vt:lpstr>www.stemedthailand.org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สะเต็มศึกษากับ อนาคตการศึกษาไทย</dc:title>
  <dc:creator>Khemmawadee Pongsanon</dc:creator>
  <cp:lastModifiedBy>Boonyawit Rattanattippayaporn</cp:lastModifiedBy>
  <cp:revision>128</cp:revision>
  <dcterms:created xsi:type="dcterms:W3CDTF">2014-10-11T17:34:37Z</dcterms:created>
  <dcterms:modified xsi:type="dcterms:W3CDTF">2016-05-18T06:17:55Z</dcterms:modified>
</cp:coreProperties>
</file>